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notesSlides/notesSlide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_rels/notesSlide1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70.xml.rels" ContentType="application/vnd.openxmlformats-package.relationships+xml"/>
  <Override PartName="/ppt/notesSlides/notesSlide36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media/image9.png" ContentType="image/png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23.gif" ContentType="image/gif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56.png" ContentType="image/png"/>
  <Override PartName="/ppt/media/image11.wmf" ContentType="image/x-wmf"/>
  <Override PartName="/ppt/media/image12.png" ContentType="image/png"/>
  <Override PartName="/ppt/media/image13.png" ContentType="image/png"/>
  <Override PartName="/ppt/media/image35.gif" ContentType="image/gif"/>
  <Override PartName="/ppt/media/image14.png" ContentType="image/png"/>
  <Override PartName="/ppt/media/image39.png" ContentType="image/png"/>
  <Override PartName="/ppt/media/image1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9F1A51B-9809-46C3-92B2-0FE5BB774677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Wikipedia can tell you more than you ever wanted to know about Shape file formats!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0BA14BC-9930-4445-A99F-CA41D73352E7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7F28C49-F730-4D40-9D2E-328CD9AC68AB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CFC55B7C-89F0-4E7A-92D0-B9DDA9A96929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dependence – impact and relationship of space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" name="TextShape 2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fld id="{A4400C0B-8722-42DA-AE2F-410F7CC04117}" type="slidenum"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Variation not caused by space, but by another variable (income)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TextShape 2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b"/>
          <a:p>
            <a:pPr>
              <a:lnSpc>
                <a:spcPct val="100000"/>
              </a:lnSpc>
            </a:pPr>
            <a:fld id="{727641B7-A62C-4D77-AF3C-1DD5009D81FA}" type="slidenum"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the weights file we have to create. 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A543D3C-CE99-4AAD-AE7C-4DC12BB50A62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http://cdn3.hark.com/images/000/002/631/2631/original.gif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http://www.hark.com/collections/dtqzfmzlvm-lisa-simpson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4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93C995A6-8323-4E1B-BEDF-F6A484027880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score = most deprived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Low score = least deprived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6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5F67B6B-9B0F-41D8-ADF1-CD963395DC88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21577B1-7EBE-4FC5-846C-87D1328B6215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0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E9DF0E3-E18C-4253-AACF-44B32807C993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Points (LSOAs) within Tram station buffers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298688EA-7762-46A3-AE90-92ABD129B03A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6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88F38F3-BC19-4495-9AFE-C038D1409979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4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D7F120A-933E-43C3-A007-43DD79AAFB46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6DF23081-C2DD-4B5D-8764-29858EC16861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Buffers around tram stations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FF8628CE-9592-4DFB-809D-65ACB5D20080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Points (LSOAs) within Tram station buffers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8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E967732-75D0-410C-845D-10A69DF4DBCD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aspect to remember is inputs and outputs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EDF8495-E5E5-4B45-9B7D-D854968BA863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aspect to remember is inputs and outputs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2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7445ACC-F8B3-4199-97AA-8AF1F598FFE5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B40C63A-2C5D-467A-8230-97C919E9B74F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pPr marL="216000" indent="-215640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6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F9FB39E-B0F8-427E-B8EC-B7AADBAFF19A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aspect to remember is inputs and outputs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8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3E74763-D1B7-477D-93BD-043D4DE77E26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Focus on 2 previously, 3 today.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B10922A0-3AF2-4EB8-9156-5C85F4D0765F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79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bee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gif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jpeg"/><Relationship Id="rId4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://www.bbc.co.uk/news/uk-england-34701595" TargetMode="External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29.xml"/><Relationship Id="rId6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hyperlink" Target="http://link.springer.com/10.1007/978-94-015-7799-1" TargetMode="External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1f49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4719960" y="2784960"/>
            <a:ext cx="17438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 Nick Bearman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4724280" y="3147480"/>
            <a:ext cx="3872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Department of Geography and Planning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Line 3"/>
          <p:cNvSpPr/>
          <p:nvPr/>
        </p:nvSpPr>
        <p:spPr>
          <a:xfrm flipH="1">
            <a:off x="4623120" y="2779200"/>
            <a:ext cx="1440" cy="792000"/>
          </a:xfrm>
          <a:prstGeom prst="line">
            <a:avLst/>
          </a:prstGeom>
          <a:ln w="3492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88" name="CustomShape 4"/>
          <p:cNvSpPr/>
          <p:nvPr/>
        </p:nvSpPr>
        <p:spPr>
          <a:xfrm>
            <a:off x="1477080" y="2778120"/>
            <a:ext cx="32248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Thu 3</a:t>
            </a:r>
            <a:r>
              <a:rPr b="1" lang="en-GB" sz="1800" spc="-1" strike="noStrike" baseline="3000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rd</a:t>
            </a:r>
            <a:r>
              <a:rPr b="1" lang="en-GB" sz="18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March, 9:30am – 4pm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5"/>
          <p:cNvSpPr/>
          <p:nvPr/>
        </p:nvSpPr>
        <p:spPr>
          <a:xfrm>
            <a:off x="6636600" y="2784960"/>
            <a:ext cx="1817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@nickbearmanuk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>
            <a:off x="2072520" y="1548000"/>
            <a:ext cx="5095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Confident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Picture 11" descr=""/>
          <p:cNvPicPr/>
          <p:nvPr/>
        </p:nvPicPr>
        <p:blipFill>
          <a:blip r:embed="rId1"/>
          <a:stretch/>
        </p:blipFill>
        <p:spPr>
          <a:xfrm>
            <a:off x="4794120" y="4672440"/>
            <a:ext cx="3826080" cy="888480"/>
          </a:xfrm>
          <a:prstGeom prst="rect">
            <a:avLst/>
          </a:prstGeom>
          <a:ln>
            <a:noFill/>
          </a:ln>
        </p:spPr>
      </p:pic>
      <p:pic>
        <p:nvPicPr>
          <p:cNvPr id="192" name="Picture 12" descr=""/>
          <p:cNvPicPr/>
          <p:nvPr/>
        </p:nvPicPr>
        <p:blipFill>
          <a:blip r:embed="rId2"/>
          <a:stretch/>
        </p:blipFill>
        <p:spPr>
          <a:xfrm>
            <a:off x="1113480" y="4518000"/>
            <a:ext cx="2659680" cy="1338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3" name="Picture 2" descr=""/>
          <p:cNvPicPr/>
          <p:nvPr/>
        </p:nvPicPr>
        <p:blipFill>
          <a:blip r:embed="rId1"/>
          <a:stretch/>
        </p:blipFill>
        <p:spPr>
          <a:xfrm>
            <a:off x="7514640" y="5533920"/>
            <a:ext cx="1171080" cy="975600"/>
          </a:xfrm>
          <a:prstGeom prst="rect">
            <a:avLst/>
          </a:prstGeom>
          <a:ln>
            <a:noFill/>
          </a:ln>
        </p:spPr>
      </p:pic>
      <p:sp>
        <p:nvSpPr>
          <p:cNvPr id="234" name="CustomShape 2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5" name="Picture 7" descr=""/>
          <p:cNvPicPr/>
          <p:nvPr/>
        </p:nvPicPr>
        <p:blipFill>
          <a:blip r:embed="rId2"/>
          <a:stretch/>
        </p:blipFill>
        <p:spPr>
          <a:xfrm>
            <a:off x="468000" y="5733000"/>
            <a:ext cx="2876760" cy="72288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 to survey: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1" descr=""/>
          <p:cNvPicPr/>
          <p:nvPr/>
        </p:nvPicPr>
        <p:blipFill>
          <a:blip r:embed="rId3"/>
          <a:stretch/>
        </p:blipFill>
        <p:spPr>
          <a:xfrm>
            <a:off x="0" y="0"/>
            <a:ext cx="9826560" cy="6874920"/>
          </a:xfrm>
          <a:prstGeom prst="rect">
            <a:avLst/>
          </a:prstGeom>
          <a:ln>
            <a:noFill/>
          </a:ln>
        </p:spPr>
      </p:pic>
      <p:sp>
        <p:nvSpPr>
          <p:cNvPr id="238" name="CustomShape 4"/>
          <p:cNvSpPr/>
          <p:nvPr/>
        </p:nvSpPr>
        <p:spPr>
          <a:xfrm>
            <a:off x="97560" y="4192920"/>
            <a:ext cx="4663440" cy="252504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39" name="CustomShape 5"/>
          <p:cNvSpPr/>
          <p:nvPr/>
        </p:nvSpPr>
        <p:spPr>
          <a:xfrm>
            <a:off x="97560" y="673560"/>
            <a:ext cx="4663440" cy="345312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0" name="CustomShape 6"/>
          <p:cNvSpPr/>
          <p:nvPr/>
        </p:nvSpPr>
        <p:spPr>
          <a:xfrm>
            <a:off x="4884480" y="695520"/>
            <a:ext cx="3801240" cy="220176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1" name="CustomShape 7"/>
          <p:cNvSpPr/>
          <p:nvPr/>
        </p:nvSpPr>
        <p:spPr>
          <a:xfrm>
            <a:off x="4884480" y="2983680"/>
            <a:ext cx="3801240" cy="373428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42" name="CustomShape 8"/>
          <p:cNvSpPr/>
          <p:nvPr/>
        </p:nvSpPr>
        <p:spPr>
          <a:xfrm>
            <a:off x="469800" y="4648320"/>
            <a:ext cx="3767760" cy="27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the console where you can type in commands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9"/>
          <p:cNvSpPr/>
          <p:nvPr/>
        </p:nvSpPr>
        <p:spPr>
          <a:xfrm>
            <a:off x="5440320" y="4416840"/>
            <a:ext cx="235980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Here will show either your files (the files tab) or your plots (the plots tab)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10"/>
          <p:cNvSpPr/>
          <p:nvPr/>
        </p:nvSpPr>
        <p:spPr>
          <a:xfrm>
            <a:off x="5230080" y="1484640"/>
            <a:ext cx="2344320" cy="27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lists the variables you have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11"/>
          <p:cNvSpPr/>
          <p:nvPr/>
        </p:nvSpPr>
        <p:spPr>
          <a:xfrm>
            <a:off x="892440" y="1498680"/>
            <a:ext cx="2503080" cy="27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where you can write scripts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12"/>
          <p:cNvSpPr/>
          <p:nvPr/>
        </p:nvSpPr>
        <p:spPr>
          <a:xfrm>
            <a:off x="5220000" y="1484640"/>
            <a:ext cx="2364840" cy="27576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RStudio Notes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 a script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Highlight, Ctrl-Enter or click Run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Save your scripts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Add comments (#) to your script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Also use projects (if you wish)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Beware of typos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Tab completion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Structure – Slot Names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Variables of type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Spatial*DataFrame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* = Points / Lines / Polygons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Slot Names 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slotNames(LSOA)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"data" 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"polygons"  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"bbox"   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"proj4string"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Structure – Slot Names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Slot Names 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slotNames(LSOA)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"data”  ”polygons”   "bbox"    "proj4string”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LSOA</a:t>
            </a: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@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LSOA</a:t>
            </a: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@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data</a:t>
            </a: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$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LSOA_CODE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@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$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Try running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LSOA</a:t>
            </a: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@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proj4string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Picture 7" descr=""/>
          <p:cNvPicPr/>
          <p:nvPr/>
        </p:nvPicPr>
        <p:blipFill>
          <a:blip r:embed="rId1"/>
          <a:srcRect l="34459" t="30849" r="32802" b="56034"/>
          <a:stretch/>
        </p:blipFill>
        <p:spPr>
          <a:xfrm>
            <a:off x="172800" y="1044360"/>
            <a:ext cx="8068680" cy="191808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Shape Files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493920" y="3293640"/>
            <a:ext cx="8138160" cy="252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.shp </a:t>
            </a: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geometry (polygons) themselves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.shx </a:t>
            </a: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extra geometry information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.dbf </a:t>
            </a: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attribute information (dBase IV format)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.prj </a:t>
            </a: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projection &amp; coordinate system info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.cst </a:t>
            </a: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text encoding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2480040" y="6458040"/>
            <a:ext cx="440964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https://en.wikipedia.org/wiki/Shapefile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code wraps: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9" name="Picture 3" descr=""/>
          <p:cNvPicPr/>
          <p:nvPr/>
        </p:nvPicPr>
        <p:blipFill>
          <a:blip r:embed="rId1"/>
          <a:stretch/>
        </p:blipFill>
        <p:spPr>
          <a:xfrm>
            <a:off x="0" y="2476800"/>
            <a:ext cx="9142920" cy="673920"/>
          </a:xfrm>
          <a:prstGeom prst="rect">
            <a:avLst/>
          </a:prstGeom>
          <a:ln>
            <a:noFill/>
          </a:ln>
        </p:spPr>
      </p:pic>
      <p:pic>
        <p:nvPicPr>
          <p:cNvPr id="260" name="Picture 4" descr=""/>
          <p:cNvPicPr/>
          <p:nvPr/>
        </p:nvPicPr>
        <p:blipFill>
          <a:blip r:embed="rId2"/>
          <a:stretch/>
        </p:blipFill>
        <p:spPr>
          <a:xfrm>
            <a:off x="50760" y="4020480"/>
            <a:ext cx="9092160" cy="1815120"/>
          </a:xfrm>
          <a:prstGeom prst="rect">
            <a:avLst/>
          </a:prstGeom>
          <a:ln>
            <a:noFill/>
          </a:ln>
        </p:spPr>
      </p:pic>
      <p:sp>
        <p:nvSpPr>
          <p:cNvPr id="261" name="CustomShape 3"/>
          <p:cNvSpPr/>
          <p:nvPr/>
        </p:nvSpPr>
        <p:spPr>
          <a:xfrm>
            <a:off x="170640" y="3237480"/>
            <a:ext cx="77043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Above is an unfortunate file name – </a:t>
            </a:r>
            <a:r>
              <a:rPr b="1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rename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if you can.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imd.csv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much easier!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Practical 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RStudio Map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457200" y="1753200"/>
            <a:ext cx="8228520" cy="437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Making Maps recap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Read spatial data &amp; CSV in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Join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Plot Map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Start a New Project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Write your code in a Script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Red and Green post-its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Username </a:t>
            </a: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cdrc-x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(computer name initial) 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Pw: </a:t>
            </a: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cdrc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 of the day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457200" y="1417680"/>
            <a:ext cx="8228520" cy="530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9:45 - 10:05am – Spatial data &amp; EDA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10:05 - 10:45am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P.1 RStudio Map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10:45 - 11:15am –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11:15 - 12:30pm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P.2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12:30 - 1:30pm – Lunch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1:30 - 1:45pm – Spatial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1:45 - 3:00pm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P.3 Buffers / Intersections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3:00 - 3:15pm – Tea/Coffee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3:15 - 4pm/4:30pm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P.4 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 of the day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457200" y="1417680"/>
            <a:ext cx="8228520" cy="530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10:15am – 10:30am – Spatial data &amp; EDA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10:30am – 11:00am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 Recap RStudio Maps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11:00am – 11:30am –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11:30am – 12:30pm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 Spatial Analysis GeoDa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12:30pm 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1:30pm – Lunch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1:30pm – 1:45pm – Spatial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1:45pm – 3:00pm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 Buffers / Intersections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3:00pm 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3:15pm – Tea/Coffee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3:15pm – 4pm/4:30pm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4. 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457200" y="1311480"/>
            <a:ext cx="8228520" cy="48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are we interested in space?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Where things are have an impact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Sometimes just because of space and what they are next to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More often, because of some other variable that varies over space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Many Advantages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Also Limitations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4" name="Picture 1" descr=""/>
          <p:cNvPicPr/>
          <p:nvPr/>
        </p:nvPicPr>
        <p:blipFill>
          <a:blip r:embed="rId1"/>
          <a:stretch/>
        </p:blipFill>
        <p:spPr>
          <a:xfrm>
            <a:off x="5613840" y="4239720"/>
            <a:ext cx="3071880" cy="229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49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4720680" y="2784960"/>
            <a:ext cx="181728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 Nick Bearman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@nickbearmanuk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4701240" y="31474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Line 3"/>
          <p:cNvSpPr/>
          <p:nvPr/>
        </p:nvSpPr>
        <p:spPr>
          <a:xfrm flipH="1">
            <a:off x="4623120" y="2779200"/>
            <a:ext cx="1440" cy="792000"/>
          </a:xfrm>
          <a:prstGeom prst="line">
            <a:avLst/>
          </a:prstGeom>
          <a:ln w="3492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6" name="CustomShape 4"/>
          <p:cNvSpPr/>
          <p:nvPr/>
        </p:nvSpPr>
        <p:spPr>
          <a:xfrm>
            <a:off x="874800" y="2778120"/>
            <a:ext cx="3627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GB" sz="18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Wed 15 Feb 2017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GB" sz="18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10:00am – 4:00/4:30pm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5"/>
          <p:cNvSpPr/>
          <p:nvPr/>
        </p:nvSpPr>
        <p:spPr>
          <a:xfrm>
            <a:off x="6626520" y="278496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6"/>
          <p:cNvSpPr/>
          <p:nvPr/>
        </p:nvSpPr>
        <p:spPr>
          <a:xfrm>
            <a:off x="2072520" y="1548000"/>
            <a:ext cx="5095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Confident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Picture 13" descr=""/>
          <p:cNvPicPr/>
          <p:nvPr/>
        </p:nvPicPr>
        <p:blipFill>
          <a:blip r:embed="rId1"/>
          <a:stretch/>
        </p:blipFill>
        <p:spPr>
          <a:xfrm>
            <a:off x="432000" y="5101200"/>
            <a:ext cx="2579040" cy="1033560"/>
          </a:xfrm>
          <a:prstGeom prst="rect">
            <a:avLst/>
          </a:prstGeom>
          <a:ln>
            <a:noFill/>
          </a:ln>
        </p:spPr>
      </p:pic>
      <p:pic>
        <p:nvPicPr>
          <p:cNvPr id="200" name="Picture 14" descr=""/>
          <p:cNvPicPr/>
          <p:nvPr/>
        </p:nvPicPr>
        <p:blipFill>
          <a:blip r:embed="rId2"/>
          <a:stretch/>
        </p:blipFill>
        <p:spPr>
          <a:xfrm>
            <a:off x="3412080" y="5082840"/>
            <a:ext cx="2058840" cy="1036080"/>
          </a:xfrm>
          <a:prstGeom prst="rect">
            <a:avLst/>
          </a:prstGeom>
          <a:ln>
            <a:noFill/>
          </a:ln>
        </p:spPr>
      </p:pic>
      <p:pic>
        <p:nvPicPr>
          <p:cNvPr id="201" name="Picture 15" descr=""/>
          <p:cNvPicPr/>
          <p:nvPr/>
        </p:nvPicPr>
        <p:blipFill>
          <a:blip r:embed="rId3"/>
          <a:stretch/>
        </p:blipFill>
        <p:spPr>
          <a:xfrm>
            <a:off x="5832000" y="5181840"/>
            <a:ext cx="3010680" cy="937080"/>
          </a:xfrm>
          <a:prstGeom prst="rect">
            <a:avLst/>
          </a:prstGeom>
          <a:ln>
            <a:noFill/>
          </a:ln>
        </p:spPr>
      </p:pic>
      <p:sp>
        <p:nvSpPr>
          <p:cNvPr id="202" name="CustomShape 7"/>
          <p:cNvSpPr/>
          <p:nvPr/>
        </p:nvSpPr>
        <p:spPr>
          <a:xfrm>
            <a:off x="107280" y="4029120"/>
            <a:ext cx="88930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 on: </a:t>
            </a: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Username: </a:t>
            </a:r>
            <a:r>
              <a:rPr b="0" i="1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cdrc-x (computer name initial) </a:t>
            </a:r>
            <a:r>
              <a:rPr b="0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Pw:</a:t>
            </a:r>
            <a:r>
              <a:rPr b="0" i="1" lang="en-GB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cdrc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457200" y="386640"/>
            <a:ext cx="8228520" cy="573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1" lang="en-GB" sz="3200" spc="-1" strike="noStrike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Challenges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Geocoding: locating individuals and events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Modifiable Areal Unit Problem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Dependence / Spatial Heterogeneity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1" lang="en-GB" sz="3200" spc="-1" strike="noStrike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Solutions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Diagnosing spatial autocorrelation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Global and local indicators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Mapping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regression techniques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6" name="Picture 4" descr=""/>
          <p:cNvPicPr/>
          <p:nvPr/>
        </p:nvPicPr>
        <p:blipFill>
          <a:blip r:embed="rId1"/>
          <a:stretch/>
        </p:blipFill>
        <p:spPr>
          <a:xfrm>
            <a:off x="6435000" y="1645560"/>
            <a:ext cx="2439720" cy="222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Locating individuals and events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Location depends on research question and the availability of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place of living or work?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geographic area of daily / yearly routines?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long-term longitudinal perspective?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 higher scale (e.g. neighbourhood, local authority)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 protect privacy geographical scale is often limited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Modifiable areal unit problem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251640" y="1600200"/>
            <a:ext cx="8434080" cy="510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problem arising from the imposition of artificial units of spatial reporting on continuous geographical phenomenon resulting in the generation of artificial spatial patterns” (Heywood, 1998)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States and other forms of socio-political organization […] exercise their power in part through the ability to draw and redraw boundaries inside and around their territories” (Agnew, 2005)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Where (you) draw the boundaries is important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MPs in row over new seats set to push the boundaries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http://www.bbc.co.uk/news/uk-england-34701595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Gerrymandering (US) / How to Lie with Maps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457200" y="274680"/>
            <a:ext cx="8228520" cy="7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… </a:t>
            </a: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 example …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Picture 2" descr=""/>
          <p:cNvPicPr/>
          <p:nvPr/>
        </p:nvPicPr>
        <p:blipFill>
          <a:blip r:embed="rId1"/>
          <a:srcRect l="20551" t="25738" r="36206" b="8878"/>
          <a:stretch/>
        </p:blipFill>
        <p:spPr>
          <a:xfrm>
            <a:off x="1835640" y="1297080"/>
            <a:ext cx="4985640" cy="452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… </a:t>
            </a: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the potential for error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4" name="Picture 2" descr=""/>
          <p:cNvPicPr/>
          <p:nvPr/>
        </p:nvPicPr>
        <p:blipFill>
          <a:blip r:embed="rId1"/>
          <a:srcRect l="20879" t="27229" r="36640" b="10468"/>
          <a:stretch/>
        </p:blipFill>
        <p:spPr>
          <a:xfrm>
            <a:off x="1880640" y="1561320"/>
            <a:ext cx="4991400" cy="439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178920" y="274680"/>
            <a:ext cx="8709120" cy="77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Ecological &amp; individualistic fallacy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2"/>
          <p:cNvSpPr/>
          <p:nvPr/>
        </p:nvSpPr>
        <p:spPr>
          <a:xfrm>
            <a:off x="178920" y="1180800"/>
            <a:ext cx="8709120" cy="538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 </a:t>
            </a:r>
            <a:r>
              <a:rPr b="1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ecological fallacy </a:t>
            </a: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</a:t>
            </a:r>
            <a:r>
              <a:rPr b="1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ecological inference fallacy</a:t>
            </a: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is an error in the interpretation of statistical data in a study with macro data, whereby inferences about the nature of specific individuals are based solely upon aggregate statistics collected for the group to which those individuals belong.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Assuming every individual in the group has the group characteristics (e.g. IMD)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 </a:t>
            </a:r>
            <a:r>
              <a:rPr b="1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individualistic fallacy </a:t>
            </a: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</a:t>
            </a:r>
            <a:r>
              <a:rPr b="1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individualistic inference fallacy</a:t>
            </a:r>
            <a:r>
              <a:rPr b="0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is an error in the interpretation of statistical data in a study with micro data, whereby inferences about the nature of specific individuals are based solely upon individual statistics, not taking influences by the upper hierarchy contexts into account.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Assume everyone is individual, and no one is impacted by the group characteristics (e.g. IMD impacts)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Dependence (2nd order spatial process)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Anselin (1988): “the existence of a functional relationship between what happens at one point in space and what happens elsewhere.”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Heterogeneity (1st order spatial process)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 generated by spatial interaction. It refers to variation in relationships over space caused by the uniqueness of location or by spatially autocorrelated omitted variables].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251640" y="116640"/>
            <a:ext cx="871200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Concepts of Spatial Dependence and Spatial Heterogeneity in Empirical Research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2800" spc="-1" strike="noStrike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dependence 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90" name="Table 2"/>
          <p:cNvGraphicFramePr/>
          <p:nvPr/>
        </p:nvGraphicFramePr>
        <p:xfrm>
          <a:off x="539640" y="1772640"/>
          <a:ext cx="2903760" cy="3039840"/>
        </p:xfrm>
        <a:graphic>
          <a:graphicData uri="http://schemas.openxmlformats.org/drawingml/2006/table">
            <a:tbl>
              <a:tblPr/>
              <a:tblGrid>
                <a:gridCol w="725760"/>
                <a:gridCol w="725760"/>
                <a:gridCol w="725760"/>
                <a:gridCol w="726480"/>
              </a:tblGrid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</a:tr>
            </a:tbl>
          </a:graphicData>
        </a:graphic>
      </p:graphicFrame>
      <p:sp>
        <p:nvSpPr>
          <p:cNvPr id="291" name="CustomShape 3"/>
          <p:cNvSpPr/>
          <p:nvPr/>
        </p:nvSpPr>
        <p:spPr>
          <a:xfrm>
            <a:off x="547920" y="1299960"/>
            <a:ext cx="2636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Prevalence of burglary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558720" y="4941720"/>
            <a:ext cx="287640" cy="215640"/>
          </a:xfrm>
          <a:prstGeom prst="rect">
            <a:avLst/>
          </a:prstGeom>
          <a:solidFill>
            <a:srgbClr val="fcd5b5"/>
          </a:solidFill>
          <a:ln w="25560">
            <a:solidFill>
              <a:srgbClr val="fcd5b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5"/>
          <p:cNvSpPr/>
          <p:nvPr/>
        </p:nvSpPr>
        <p:spPr>
          <a:xfrm>
            <a:off x="900720" y="4896000"/>
            <a:ext cx="446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6"/>
          <p:cNvSpPr/>
          <p:nvPr/>
        </p:nvSpPr>
        <p:spPr>
          <a:xfrm>
            <a:off x="1348560" y="4963320"/>
            <a:ext cx="287640" cy="215640"/>
          </a:xfrm>
          <a:prstGeom prst="rect">
            <a:avLst/>
          </a:prstGeom>
          <a:solidFill>
            <a:srgbClr val="fac090"/>
          </a:solidFill>
          <a:ln w="25560">
            <a:solidFill>
              <a:srgbClr val="fac09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7"/>
          <p:cNvSpPr/>
          <p:nvPr/>
        </p:nvSpPr>
        <p:spPr>
          <a:xfrm>
            <a:off x="1679040" y="4917600"/>
            <a:ext cx="8121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medium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8"/>
          <p:cNvSpPr/>
          <p:nvPr/>
        </p:nvSpPr>
        <p:spPr>
          <a:xfrm>
            <a:off x="2480400" y="4967280"/>
            <a:ext cx="287640" cy="215640"/>
          </a:xfrm>
          <a:prstGeom prst="rect">
            <a:avLst/>
          </a:prstGeom>
          <a:solidFill>
            <a:srgbClr val="e46c0a"/>
          </a:solidFill>
          <a:ln w="25560">
            <a:solidFill>
              <a:srgbClr val="e46c0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9"/>
          <p:cNvSpPr/>
          <p:nvPr/>
        </p:nvSpPr>
        <p:spPr>
          <a:xfrm>
            <a:off x="2813400" y="4921560"/>
            <a:ext cx="5166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98" name="Table 10"/>
          <p:cNvGraphicFramePr/>
          <p:nvPr/>
        </p:nvGraphicFramePr>
        <p:xfrm>
          <a:off x="4716000" y="1772640"/>
          <a:ext cx="2903760" cy="3039840"/>
        </p:xfrm>
        <a:graphic>
          <a:graphicData uri="http://schemas.openxmlformats.org/drawingml/2006/table">
            <a:tbl>
              <a:tblPr/>
              <a:tblGrid>
                <a:gridCol w="725760"/>
                <a:gridCol w="725760"/>
                <a:gridCol w="725760"/>
                <a:gridCol w="726480"/>
              </a:tblGrid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f6228"/>
                    </a:solidFill>
                  </a:tcPr>
                </a:tc>
              </a:tr>
            </a:tbl>
          </a:graphicData>
        </a:graphic>
      </p:graphicFrame>
      <p:sp>
        <p:nvSpPr>
          <p:cNvPr id="299" name="CustomShape 11"/>
          <p:cNvSpPr/>
          <p:nvPr/>
        </p:nvSpPr>
        <p:spPr>
          <a:xfrm>
            <a:off x="4881240" y="4998600"/>
            <a:ext cx="287640" cy="215640"/>
          </a:xfrm>
          <a:prstGeom prst="rect">
            <a:avLst/>
          </a:prstGeom>
          <a:solidFill>
            <a:srgbClr val="c3d69b"/>
          </a:solidFill>
          <a:ln w="25560">
            <a:solidFill>
              <a:srgbClr val="c3d69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12"/>
          <p:cNvSpPr/>
          <p:nvPr/>
        </p:nvSpPr>
        <p:spPr>
          <a:xfrm>
            <a:off x="5223240" y="4952880"/>
            <a:ext cx="446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13"/>
          <p:cNvSpPr/>
          <p:nvPr/>
        </p:nvSpPr>
        <p:spPr>
          <a:xfrm>
            <a:off x="5671080" y="5020200"/>
            <a:ext cx="287640" cy="215640"/>
          </a:xfrm>
          <a:prstGeom prst="rect">
            <a:avLst/>
          </a:prstGeom>
          <a:solidFill>
            <a:srgbClr val="77933c"/>
          </a:solidFill>
          <a:ln w="25560">
            <a:solidFill>
              <a:srgbClr val="77933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14"/>
          <p:cNvSpPr/>
          <p:nvPr/>
        </p:nvSpPr>
        <p:spPr>
          <a:xfrm>
            <a:off x="6001200" y="4974480"/>
            <a:ext cx="8121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medium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15"/>
          <p:cNvSpPr/>
          <p:nvPr/>
        </p:nvSpPr>
        <p:spPr>
          <a:xfrm>
            <a:off x="6802920" y="5024160"/>
            <a:ext cx="287640" cy="215640"/>
          </a:xfrm>
          <a:prstGeom prst="rect">
            <a:avLst/>
          </a:prstGeom>
          <a:solidFill>
            <a:srgbClr val="4f6228"/>
          </a:solidFill>
          <a:ln w="25560">
            <a:solidFill>
              <a:srgbClr val="4f622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16"/>
          <p:cNvSpPr/>
          <p:nvPr/>
        </p:nvSpPr>
        <p:spPr>
          <a:xfrm>
            <a:off x="7135560" y="4978440"/>
            <a:ext cx="5166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17"/>
          <p:cNvSpPr/>
          <p:nvPr/>
        </p:nvSpPr>
        <p:spPr>
          <a:xfrm>
            <a:off x="4831560" y="1299960"/>
            <a:ext cx="2621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Income per household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2800" spc="-1" strike="noStrike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</a:t>
            </a:r>
            <a:r>
              <a:rPr b="0" lang="en-US" sz="1800" spc="-1" strike="noStrike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heterogeneity</a:t>
            </a:r>
            <a:r>
              <a:rPr b="0" lang="en-US" sz="1800" spc="-1" strike="noStrike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07" name="Table 2"/>
          <p:cNvGraphicFramePr/>
          <p:nvPr/>
        </p:nvGraphicFramePr>
        <p:xfrm>
          <a:off x="539640" y="1772640"/>
          <a:ext cx="2903760" cy="3039840"/>
        </p:xfrm>
        <a:graphic>
          <a:graphicData uri="http://schemas.openxmlformats.org/drawingml/2006/table">
            <a:tbl>
              <a:tblPr/>
              <a:tblGrid>
                <a:gridCol w="725760"/>
                <a:gridCol w="725760"/>
                <a:gridCol w="725760"/>
                <a:gridCol w="726480"/>
              </a:tblGrid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7375e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7375e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</a:tr>
            </a:tbl>
          </a:graphicData>
        </a:graphic>
      </p:graphicFrame>
      <p:sp>
        <p:nvSpPr>
          <p:cNvPr id="308" name="CustomShape 3"/>
          <p:cNvSpPr/>
          <p:nvPr/>
        </p:nvSpPr>
        <p:spPr>
          <a:xfrm>
            <a:off x="1162080" y="1299960"/>
            <a:ext cx="1697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Fertility levels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4"/>
          <p:cNvSpPr/>
          <p:nvPr/>
        </p:nvSpPr>
        <p:spPr>
          <a:xfrm>
            <a:off x="558720" y="4941720"/>
            <a:ext cx="287640" cy="215640"/>
          </a:xfrm>
          <a:prstGeom prst="rect">
            <a:avLst/>
          </a:prstGeom>
          <a:solidFill>
            <a:srgbClr val="8eb4e3"/>
          </a:solidFill>
          <a:ln w="25560">
            <a:solidFill>
              <a:srgbClr val="8eb4e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5"/>
          <p:cNvSpPr/>
          <p:nvPr/>
        </p:nvSpPr>
        <p:spPr>
          <a:xfrm>
            <a:off x="900720" y="4896000"/>
            <a:ext cx="446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6"/>
          <p:cNvSpPr/>
          <p:nvPr/>
        </p:nvSpPr>
        <p:spPr>
          <a:xfrm>
            <a:off x="1348560" y="4963320"/>
            <a:ext cx="287640" cy="215640"/>
          </a:xfrm>
          <a:prstGeom prst="rect">
            <a:avLst/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7"/>
          <p:cNvSpPr/>
          <p:nvPr/>
        </p:nvSpPr>
        <p:spPr>
          <a:xfrm>
            <a:off x="1679040" y="4917600"/>
            <a:ext cx="8121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medium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8"/>
          <p:cNvSpPr/>
          <p:nvPr/>
        </p:nvSpPr>
        <p:spPr>
          <a:xfrm>
            <a:off x="2480400" y="4967280"/>
            <a:ext cx="287640" cy="21564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9"/>
          <p:cNvSpPr/>
          <p:nvPr/>
        </p:nvSpPr>
        <p:spPr>
          <a:xfrm>
            <a:off x="2813400" y="4921560"/>
            <a:ext cx="5166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15" name="Table 10"/>
          <p:cNvGraphicFramePr/>
          <p:nvPr/>
        </p:nvGraphicFramePr>
        <p:xfrm>
          <a:off x="4716000" y="1772640"/>
          <a:ext cx="2903760" cy="3039840"/>
        </p:xfrm>
        <a:graphic>
          <a:graphicData uri="http://schemas.openxmlformats.org/drawingml/2006/table">
            <a:tbl>
              <a:tblPr/>
              <a:tblGrid>
                <a:gridCol w="725760"/>
                <a:gridCol w="725760"/>
                <a:gridCol w="725760"/>
                <a:gridCol w="726480"/>
              </a:tblGrid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5373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5373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53735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5373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5373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5373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</a:tr>
            </a:tbl>
          </a:graphicData>
        </a:graphic>
      </p:graphicFrame>
      <p:sp>
        <p:nvSpPr>
          <p:cNvPr id="316" name="CustomShape 11"/>
          <p:cNvSpPr/>
          <p:nvPr/>
        </p:nvSpPr>
        <p:spPr>
          <a:xfrm>
            <a:off x="4881240" y="4998600"/>
            <a:ext cx="287640" cy="215640"/>
          </a:xfrm>
          <a:prstGeom prst="rect">
            <a:avLst/>
          </a:prstGeom>
          <a:solidFill>
            <a:srgbClr val="e6b9b8"/>
          </a:solidFill>
          <a:ln w="25560">
            <a:solidFill>
              <a:srgbClr val="e6b9b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12"/>
          <p:cNvSpPr/>
          <p:nvPr/>
        </p:nvSpPr>
        <p:spPr>
          <a:xfrm>
            <a:off x="5223240" y="4952880"/>
            <a:ext cx="446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13"/>
          <p:cNvSpPr/>
          <p:nvPr/>
        </p:nvSpPr>
        <p:spPr>
          <a:xfrm>
            <a:off x="5671080" y="5020200"/>
            <a:ext cx="287640" cy="215640"/>
          </a:xfrm>
          <a:prstGeom prst="rect">
            <a:avLst/>
          </a:prstGeom>
          <a:solidFill>
            <a:srgbClr val="d99694"/>
          </a:solidFill>
          <a:ln w="25560">
            <a:solidFill>
              <a:srgbClr val="d9969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14"/>
          <p:cNvSpPr/>
          <p:nvPr/>
        </p:nvSpPr>
        <p:spPr>
          <a:xfrm>
            <a:off x="6001200" y="4974480"/>
            <a:ext cx="8121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medium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15"/>
          <p:cNvSpPr/>
          <p:nvPr/>
        </p:nvSpPr>
        <p:spPr>
          <a:xfrm>
            <a:off x="6802920" y="5024160"/>
            <a:ext cx="287640" cy="215640"/>
          </a:xfrm>
          <a:prstGeom prst="rect">
            <a:avLst/>
          </a:prstGeom>
          <a:solidFill>
            <a:srgbClr val="953735"/>
          </a:solidFill>
          <a:ln w="25560">
            <a:solidFill>
              <a:srgbClr val="95373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16"/>
          <p:cNvSpPr/>
          <p:nvPr/>
        </p:nvSpPr>
        <p:spPr>
          <a:xfrm>
            <a:off x="7135560" y="4978440"/>
            <a:ext cx="5166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17"/>
          <p:cNvSpPr/>
          <p:nvPr/>
        </p:nvSpPr>
        <p:spPr>
          <a:xfrm>
            <a:off x="4307040" y="1268640"/>
            <a:ext cx="3788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Female labour force participation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autocorrelation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457200" y="1600200"/>
            <a:ext cx="8228520" cy="482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Autocorrelation can be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positive: clustering of high or low values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negative: clustering of neighbours with high and low values (chessboard pattern)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Effect of Spatial Autocorrelation in the error term is twofold: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 makes OLS-estimates of the t-test values unreliable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Positive Spatial Autocorrelation inflates the value of the r²-statistic, negative Spatial Autocorrelation deflates it.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will you get from the course?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457200" y="1311480"/>
            <a:ext cx="8228520" cy="457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a range of GIS software to perform a range of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RStudio and GeoDa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Develop your confidence in using RStudio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handling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Scripts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6" name="Picture 1" descr=""/>
          <p:cNvPicPr/>
          <p:nvPr/>
        </p:nvPicPr>
        <p:blipFill>
          <a:blip r:embed="rId1"/>
          <a:stretch/>
        </p:blipFill>
        <p:spPr>
          <a:xfrm>
            <a:off x="4208040" y="3577680"/>
            <a:ext cx="4454280" cy="324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Defining neighbours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 decide whether there is a spatial effect we need to calculate a neighbourhood </a:t>
            </a: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weight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 This can be base on: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Contiguity (adjacent spatial units)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Distance (between centroids of polygons)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Limited number of nearest neighbours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 the examples today we are using measures of contiguity.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Contiguity</a:t>
            </a:r>
            <a:r>
              <a:rPr b="0" lang="en-US" sz="18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measures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28" name="Table 2"/>
          <p:cNvGraphicFramePr/>
          <p:nvPr/>
        </p:nvGraphicFramePr>
        <p:xfrm>
          <a:off x="539640" y="1772640"/>
          <a:ext cx="2903760" cy="3039840"/>
        </p:xfrm>
        <a:graphic>
          <a:graphicData uri="http://schemas.openxmlformats.org/drawingml/2006/table">
            <a:tbl>
              <a:tblPr/>
              <a:tblGrid>
                <a:gridCol w="725760"/>
                <a:gridCol w="725760"/>
                <a:gridCol w="725760"/>
                <a:gridCol w="726480"/>
              </a:tblGrid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29" name="CustomShape 3"/>
          <p:cNvSpPr/>
          <p:nvPr/>
        </p:nvSpPr>
        <p:spPr>
          <a:xfrm>
            <a:off x="1142280" y="1299960"/>
            <a:ext cx="1882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First order rook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30" name="Table 4"/>
          <p:cNvGraphicFramePr/>
          <p:nvPr/>
        </p:nvGraphicFramePr>
        <p:xfrm>
          <a:off x="4716000" y="1772640"/>
          <a:ext cx="2903760" cy="3039840"/>
        </p:xfrm>
        <a:graphic>
          <a:graphicData uri="http://schemas.openxmlformats.org/drawingml/2006/table">
            <a:tbl>
              <a:tblPr/>
              <a:tblGrid>
                <a:gridCol w="725760"/>
                <a:gridCol w="725760"/>
                <a:gridCol w="725760"/>
                <a:gridCol w="726480"/>
              </a:tblGrid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</a:tr>
            </a:tbl>
          </a:graphicData>
        </a:graphic>
      </p:graphicFrame>
      <p:sp>
        <p:nvSpPr>
          <p:cNvPr id="331" name="CustomShape 5"/>
          <p:cNvSpPr/>
          <p:nvPr/>
        </p:nvSpPr>
        <p:spPr>
          <a:xfrm>
            <a:off x="5160240" y="1268640"/>
            <a:ext cx="2060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First order queen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Global measure of spatial autocorrelation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3" name="Picture 2" descr=""/>
          <p:cNvPicPr/>
          <p:nvPr/>
        </p:nvPicPr>
        <p:blipFill>
          <a:blip r:embed="rId1"/>
          <a:srcRect l="20226" t="26280" r="32185" b="35049"/>
          <a:stretch/>
        </p:blipFill>
        <p:spPr>
          <a:xfrm>
            <a:off x="52200" y="1778760"/>
            <a:ext cx="5166720" cy="2519280"/>
          </a:xfrm>
          <a:prstGeom prst="rect">
            <a:avLst/>
          </a:prstGeom>
          <a:ln>
            <a:noFill/>
          </a:ln>
        </p:spPr>
      </p:pic>
      <p:sp>
        <p:nvSpPr>
          <p:cNvPr id="334" name="CustomShape 2"/>
          <p:cNvSpPr/>
          <p:nvPr/>
        </p:nvSpPr>
        <p:spPr>
          <a:xfrm>
            <a:off x="5479920" y="3237120"/>
            <a:ext cx="305028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Returns values of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5350320" y="3850920"/>
            <a:ext cx="977400" cy="7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Positive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4"/>
          <p:cNvSpPr/>
          <p:nvPr/>
        </p:nvSpPr>
        <p:spPr>
          <a:xfrm>
            <a:off x="7580520" y="3850920"/>
            <a:ext cx="1132920" cy="7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Negative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5"/>
          <p:cNvSpPr/>
          <p:nvPr/>
        </p:nvSpPr>
        <p:spPr>
          <a:xfrm>
            <a:off x="6357240" y="3850920"/>
            <a:ext cx="1276920" cy="79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None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6"/>
          <p:cNvSpPr/>
          <p:nvPr/>
        </p:nvSpPr>
        <p:spPr>
          <a:xfrm>
            <a:off x="5649120" y="4821120"/>
            <a:ext cx="271188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autocorrelation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186840" y="274680"/>
            <a:ext cx="849888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Scatter plot of spatial autocorrelation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-232560" y="1917000"/>
            <a:ext cx="25711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IMD in Greater Manchester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1" name="Picture 4" descr=""/>
          <p:cNvPicPr/>
          <p:nvPr/>
        </p:nvPicPr>
        <p:blipFill>
          <a:blip r:embed="rId1"/>
          <a:stretch/>
        </p:blipFill>
        <p:spPr>
          <a:xfrm>
            <a:off x="2654640" y="1099800"/>
            <a:ext cx="6233400" cy="568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Clustering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457200" y="1417680"/>
            <a:ext cx="8228520" cy="47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 look for unusual clusters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Where values are higher (or lower) than expected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 univariate LISA: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 identify statistically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significant clusters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4" name="Picture 2" descr=""/>
          <p:cNvPicPr/>
          <p:nvPr/>
        </p:nvPicPr>
        <p:blipFill>
          <a:blip r:embed="rId1"/>
          <a:stretch/>
        </p:blipFill>
        <p:spPr>
          <a:xfrm>
            <a:off x="6964920" y="3426840"/>
            <a:ext cx="2178000" cy="3430080"/>
          </a:xfrm>
          <a:prstGeom prst="rect">
            <a:avLst/>
          </a:prstGeom>
          <a:ln>
            <a:noFill/>
          </a:ln>
        </p:spPr>
      </p:pic>
      <p:sp>
        <p:nvSpPr>
          <p:cNvPr id="345" name="CustomShape 3"/>
          <p:cNvSpPr/>
          <p:nvPr/>
        </p:nvSpPr>
        <p:spPr>
          <a:xfrm>
            <a:off x="1580760" y="3933000"/>
            <a:ext cx="5183640" cy="1006920"/>
          </a:xfrm>
          <a:prstGeom prst="wedgeEllipseCallout">
            <a:avLst>
              <a:gd name="adj1" fmla="val 72777"/>
              <a:gd name="adj2" fmla="val 56516"/>
            </a:avLst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Local Indicators of Spatial Autocorrelation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4"/>
          <p:cNvSpPr/>
          <p:nvPr/>
        </p:nvSpPr>
        <p:spPr>
          <a:xfrm>
            <a:off x="5039280" y="6237360"/>
            <a:ext cx="17136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(Anselin, 1995)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3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7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Local measures of spatial autocorrelation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8" name="Picture 2" descr=""/>
          <p:cNvPicPr/>
          <p:nvPr/>
        </p:nvPicPr>
        <p:blipFill>
          <a:blip r:embed="rId1"/>
          <a:srcRect l="20879" t="24833" r="17834" b="9862"/>
          <a:stretch/>
        </p:blipFill>
        <p:spPr>
          <a:xfrm>
            <a:off x="1259640" y="1770840"/>
            <a:ext cx="6623640" cy="423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395640" y="3240"/>
            <a:ext cx="8228520" cy="48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Local indicators of spatial autocorrelation (LISA maps)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121320" y="5371560"/>
            <a:ext cx="40572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White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not significant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Red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 surrounded by High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Blue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Low surrounded by  Low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Light blue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Low surrounded by  High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Pink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 surrounded by  Low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82440" y="1387800"/>
            <a:ext cx="9060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IMD Score in Greater Manchester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2" name="Picture 3" descr=""/>
          <p:cNvPicPr/>
          <p:nvPr/>
        </p:nvPicPr>
        <p:blipFill>
          <a:blip r:embed="rId1"/>
          <a:stretch/>
        </p:blipFill>
        <p:spPr>
          <a:xfrm>
            <a:off x="82440" y="1849680"/>
            <a:ext cx="4362480" cy="3527280"/>
          </a:xfrm>
          <a:prstGeom prst="rect">
            <a:avLst/>
          </a:prstGeom>
          <a:ln>
            <a:noFill/>
          </a:ln>
        </p:spPr>
      </p:pic>
      <p:pic>
        <p:nvPicPr>
          <p:cNvPr id="353" name="Picture 4" descr=""/>
          <p:cNvPicPr/>
          <p:nvPr/>
        </p:nvPicPr>
        <p:blipFill>
          <a:blip r:embed="rId2"/>
          <a:stretch/>
        </p:blipFill>
        <p:spPr>
          <a:xfrm>
            <a:off x="4575960" y="5371560"/>
            <a:ext cx="1980000" cy="1421280"/>
          </a:xfrm>
          <a:prstGeom prst="rect">
            <a:avLst/>
          </a:prstGeom>
          <a:ln>
            <a:noFill/>
          </a:ln>
        </p:spPr>
      </p:pic>
      <p:pic>
        <p:nvPicPr>
          <p:cNvPr id="354" name="Picture 6" descr=""/>
          <p:cNvPicPr/>
          <p:nvPr/>
        </p:nvPicPr>
        <p:blipFill>
          <a:blip r:embed="rId3"/>
          <a:stretch/>
        </p:blipFill>
        <p:spPr>
          <a:xfrm>
            <a:off x="4583160" y="1849680"/>
            <a:ext cx="4559760" cy="3407040"/>
          </a:xfrm>
          <a:prstGeom prst="rect">
            <a:avLst/>
          </a:prstGeom>
          <a:ln>
            <a:noFill/>
          </a:ln>
        </p:spPr>
      </p:pic>
      <p:pic>
        <p:nvPicPr>
          <p:cNvPr id="355" name="Picture 7" descr=""/>
          <p:cNvPicPr/>
          <p:nvPr/>
        </p:nvPicPr>
        <p:blipFill>
          <a:blip r:embed="rId4"/>
          <a:stretch/>
        </p:blipFill>
        <p:spPr>
          <a:xfrm>
            <a:off x="6773760" y="5384160"/>
            <a:ext cx="1992960" cy="140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… </a:t>
            </a: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finally what might explain this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Geoda provides a regression model which allows you to take account of spatial lag (the effect of neighbouring areas) or spatial error (spatial heterogeneity)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It is best to try and fit a standard regression  first so that you can compare the model fit criteria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 the practical exercise we will explore these options further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Instructions in GeoDa and 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Predicting ‘Hardworking neighbourhoods’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(employed full time population / total pop.)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variables are more useful than others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correlate so we need to exclude them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Practical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Performing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457200" y="1896120"/>
            <a:ext cx="8228520" cy="422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GeoDa &amp; R for some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Please experiment as we go through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Break at 12:30pm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Carry on with Practical 3 if you finish 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 will do presentation after lunch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Course Outline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457200" y="1144800"/>
            <a:ext cx="8228520" cy="498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RStudio – Map Making Recap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Analysis (GeoDa &amp; RStudio)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Autocorrelation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Clustering, 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Decision Making (RStudio)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Buffers, Overlays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Joins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Toilets, fire alarm, breaks,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presentation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0" name="Picture 1" descr=""/>
          <p:cNvPicPr/>
          <p:nvPr/>
        </p:nvPicPr>
        <p:blipFill>
          <a:blip r:embed="rId1"/>
          <a:stretch/>
        </p:blipFill>
        <p:spPr>
          <a:xfrm>
            <a:off x="5760720" y="3144960"/>
            <a:ext cx="3060360" cy="247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Lunch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 of the day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457200" y="1417680"/>
            <a:ext cx="8228520" cy="530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10:15am – 10:30am – Spatial data &amp; EDA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10:30am – 11:00am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 Recap RStudio Maps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11:00am – 11:30am –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11:30am – 12:30pm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 Spatial Analysis GeoDa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12:30pm </a:t>
            </a: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1:30pm – Lunch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1:30pm – 1:45pm – Spatial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1:45pm – 3:00pm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 Buffers / Intersections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3:00pm 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3:15pm – Tea/Coffee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3:15pm – 4pm/4:30pm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4. 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 of the day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2"/>
          <p:cNvSpPr/>
          <p:nvPr/>
        </p:nvSpPr>
        <p:spPr>
          <a:xfrm>
            <a:off x="457200" y="1417680"/>
            <a:ext cx="8228520" cy="530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9:45 - 10:05am – Spatial data &amp; EDA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10:05 - 10:45am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P.1 RStudio Map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10:45 - 11:15am –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11:15 - 12:30pm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P.2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12:30 - 1:30pm – Lunch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1:30 - 1:45pm – Spatial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1:45 - 3:00pm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P.3 Buffers / Intersections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3:00 - 3:15pm – Tea/Coffee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3:15 - 4pm/4:30pm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P.4 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457200" y="1311480"/>
            <a:ext cx="8228520" cy="48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GIS to help us make a decision from a number of available options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Wide range of applications: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Where to site a paint factory?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Where can we site some wind turbines?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Which areas would benefit most from public transport?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Which areas find it hard to access a GP?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etc.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2"/>
          <p:cNvSpPr/>
          <p:nvPr/>
        </p:nvSpPr>
        <p:spPr>
          <a:xfrm>
            <a:off x="457200" y="1311480"/>
            <a:ext cx="8228520" cy="48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GIS allows us to answer (some) of these questions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But remember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CICO / Crap In -&gt; Crap Out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 is only as good as your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won’t provide all the answers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Getting Data In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Getting spatial data in is one of the key elements of any GIS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Joining (Attribute &amp; Spatial)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Linked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1420200" y="1626840"/>
            <a:ext cx="899280" cy="77508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2127240" y="2015280"/>
            <a:ext cx="899280" cy="77508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2127240" y="1238400"/>
            <a:ext cx="899280" cy="77508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4"/>
          <p:cNvSpPr/>
          <p:nvPr/>
        </p:nvSpPr>
        <p:spPr>
          <a:xfrm>
            <a:off x="1425600" y="2409840"/>
            <a:ext cx="899280" cy="77508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5"/>
          <p:cNvSpPr/>
          <p:nvPr/>
        </p:nvSpPr>
        <p:spPr>
          <a:xfrm>
            <a:off x="2127240" y="2791800"/>
            <a:ext cx="899280" cy="77508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6"/>
          <p:cNvSpPr/>
          <p:nvPr/>
        </p:nvSpPr>
        <p:spPr>
          <a:xfrm>
            <a:off x="1420200" y="3186360"/>
            <a:ext cx="899280" cy="77508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7"/>
          <p:cNvSpPr/>
          <p:nvPr/>
        </p:nvSpPr>
        <p:spPr>
          <a:xfrm>
            <a:off x="2829960" y="2403360"/>
            <a:ext cx="899280" cy="77508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8"/>
          <p:cNvSpPr/>
          <p:nvPr/>
        </p:nvSpPr>
        <p:spPr>
          <a:xfrm>
            <a:off x="2127240" y="3568680"/>
            <a:ext cx="899280" cy="77508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9"/>
          <p:cNvSpPr/>
          <p:nvPr/>
        </p:nvSpPr>
        <p:spPr>
          <a:xfrm>
            <a:off x="720720" y="2791800"/>
            <a:ext cx="899280" cy="77508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88" name="Table 10"/>
          <p:cNvGraphicFramePr/>
          <p:nvPr/>
        </p:nvGraphicFramePr>
        <p:xfrm>
          <a:off x="6311880" y="236160"/>
          <a:ext cx="2562120" cy="5825880"/>
        </p:xfrm>
        <a:graphic>
          <a:graphicData uri="http://schemas.openxmlformats.org/drawingml/2006/table">
            <a:tbl>
              <a:tblPr/>
              <a:tblGrid>
                <a:gridCol w="887040"/>
                <a:gridCol w="1675440"/>
              </a:tblGrid>
              <a:tr h="604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Area 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Deprivation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9" name="Table 11"/>
          <p:cNvGraphicFramePr/>
          <p:nvPr/>
        </p:nvGraphicFramePr>
        <p:xfrm>
          <a:off x="4321800" y="214200"/>
          <a:ext cx="886680" cy="3737160"/>
        </p:xfrm>
        <a:graphic>
          <a:graphicData uri="http://schemas.openxmlformats.org/drawingml/2006/table">
            <a:tbl>
              <a:tblPr/>
              <a:tblGrid>
                <a:gridCol w="887040"/>
              </a:tblGrid>
              <a:tr h="604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Area 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390" name="CustomShape 12"/>
          <p:cNvSpPr/>
          <p:nvPr/>
        </p:nvSpPr>
        <p:spPr>
          <a:xfrm>
            <a:off x="1929240" y="5017320"/>
            <a:ext cx="11156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Polygons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13"/>
          <p:cNvSpPr/>
          <p:nvPr/>
        </p:nvSpPr>
        <p:spPr>
          <a:xfrm>
            <a:off x="4404600" y="4249080"/>
            <a:ext cx="6613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14"/>
          <p:cNvSpPr/>
          <p:nvPr/>
        </p:nvSpPr>
        <p:spPr>
          <a:xfrm>
            <a:off x="7229880" y="6296760"/>
            <a:ext cx="92484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Lookup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15"/>
          <p:cNvSpPr/>
          <p:nvPr/>
        </p:nvSpPr>
        <p:spPr>
          <a:xfrm>
            <a:off x="4961880" y="105084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4" name="CustomShape 16"/>
          <p:cNvSpPr/>
          <p:nvPr/>
        </p:nvSpPr>
        <p:spPr>
          <a:xfrm>
            <a:off x="4961880" y="143928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5" name="CustomShape 17"/>
          <p:cNvSpPr/>
          <p:nvPr/>
        </p:nvSpPr>
        <p:spPr>
          <a:xfrm>
            <a:off x="4961880" y="178092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6" name="CustomShape 18"/>
          <p:cNvSpPr/>
          <p:nvPr/>
        </p:nvSpPr>
        <p:spPr>
          <a:xfrm>
            <a:off x="4961880" y="219564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7" name="CustomShape 19"/>
          <p:cNvSpPr/>
          <p:nvPr/>
        </p:nvSpPr>
        <p:spPr>
          <a:xfrm>
            <a:off x="4961880" y="249768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8" name="CustomShape 20"/>
          <p:cNvSpPr/>
          <p:nvPr/>
        </p:nvSpPr>
        <p:spPr>
          <a:xfrm>
            <a:off x="4961880" y="2806200"/>
            <a:ext cx="1378440" cy="2989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9" name="CustomShape 21"/>
          <p:cNvSpPr/>
          <p:nvPr/>
        </p:nvSpPr>
        <p:spPr>
          <a:xfrm>
            <a:off x="4961880" y="323748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0" name="CustomShape 22"/>
          <p:cNvSpPr/>
          <p:nvPr/>
        </p:nvSpPr>
        <p:spPr>
          <a:xfrm>
            <a:off x="4961880" y="3644280"/>
            <a:ext cx="1243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1" name="CustomShape 23"/>
          <p:cNvSpPr/>
          <p:nvPr/>
        </p:nvSpPr>
        <p:spPr>
          <a:xfrm>
            <a:off x="4961880" y="4063680"/>
            <a:ext cx="1243440" cy="62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2" name="CustomShape 24"/>
          <p:cNvSpPr/>
          <p:nvPr/>
        </p:nvSpPr>
        <p:spPr>
          <a:xfrm>
            <a:off x="457200" y="274680"/>
            <a:ext cx="362520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Attribute Join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41" dur="indefinite" restart="never" nodeType="tmRoot">
          <p:childTnLst>
            <p:seq>
              <p:cTn id="142" dur="indefinite" nodeType="mainSeq">
                <p:childTnLst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Attribute Join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04" name="Table 2"/>
          <p:cNvGraphicFramePr/>
          <p:nvPr/>
        </p:nvGraphicFramePr>
        <p:xfrm>
          <a:off x="793800" y="2381400"/>
          <a:ext cx="3031560" cy="1662840"/>
        </p:xfrm>
        <a:graphic>
          <a:graphicData uri="http://schemas.openxmlformats.org/drawingml/2006/table">
            <a:tbl>
              <a:tblPr/>
              <a:tblGrid>
                <a:gridCol w="1497960"/>
                <a:gridCol w="1533960"/>
              </a:tblGrid>
              <a:tr h="618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County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Course Participants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Cornwall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Devon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Somerset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405" name="CustomShape 3"/>
          <p:cNvSpPr/>
          <p:nvPr/>
        </p:nvSpPr>
        <p:spPr>
          <a:xfrm>
            <a:off x="6365880" y="1429560"/>
            <a:ext cx="899280" cy="77508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CustomShape 4"/>
          <p:cNvSpPr/>
          <p:nvPr/>
        </p:nvSpPr>
        <p:spPr>
          <a:xfrm>
            <a:off x="5678640" y="1817640"/>
            <a:ext cx="899280" cy="77508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5"/>
          <p:cNvSpPr/>
          <p:nvPr/>
        </p:nvSpPr>
        <p:spPr>
          <a:xfrm>
            <a:off x="7080120" y="1041480"/>
            <a:ext cx="899280" cy="77508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08" name="Table 6"/>
          <p:cNvGraphicFramePr/>
          <p:nvPr/>
        </p:nvGraphicFramePr>
        <p:xfrm>
          <a:off x="7062480" y="2381400"/>
          <a:ext cx="1497600" cy="1482120"/>
        </p:xfrm>
        <a:graphic>
          <a:graphicData uri="http://schemas.openxmlformats.org/drawingml/2006/table">
            <a:tbl>
              <a:tblPr/>
              <a:tblGrid>
                <a:gridCol w="149796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County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Cornwall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Devon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69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Somerset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9" name="Table 7"/>
          <p:cNvGraphicFramePr/>
          <p:nvPr/>
        </p:nvGraphicFramePr>
        <p:xfrm>
          <a:off x="4809240" y="4642920"/>
          <a:ext cx="3112200" cy="1482120"/>
        </p:xfrm>
        <a:graphic>
          <a:graphicData uri="http://schemas.openxmlformats.org/drawingml/2006/table">
            <a:tbl>
              <a:tblPr/>
              <a:tblGrid>
                <a:gridCol w="1556280"/>
                <a:gridCol w="1556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County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Population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Cornwall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536,000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Devon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1,100,000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69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Somerset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529,000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410" name="CustomShape 8"/>
          <p:cNvSpPr/>
          <p:nvPr/>
        </p:nvSpPr>
        <p:spPr>
          <a:xfrm flipV="1">
            <a:off x="3825720" y="2824920"/>
            <a:ext cx="2888280" cy="43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11" name="CustomShape 9"/>
          <p:cNvSpPr/>
          <p:nvPr/>
        </p:nvSpPr>
        <p:spPr>
          <a:xfrm>
            <a:off x="3825720" y="3257640"/>
            <a:ext cx="2539080" cy="1384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Attribute Join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13" name="Table 2"/>
          <p:cNvGraphicFramePr/>
          <p:nvPr/>
        </p:nvGraphicFramePr>
        <p:xfrm>
          <a:off x="285120" y="1041480"/>
          <a:ext cx="4523760" cy="1655640"/>
        </p:xfrm>
        <a:graphic>
          <a:graphicData uri="http://schemas.openxmlformats.org/drawingml/2006/table">
            <a:tbl>
              <a:tblPr/>
              <a:tblGrid>
                <a:gridCol w="1484280"/>
                <a:gridCol w="1674360"/>
                <a:gridCol w="1365480"/>
              </a:tblGrid>
              <a:tr h="355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Address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 The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 High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604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 Falmouth Road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414" name="CustomShape 3"/>
          <p:cNvSpPr/>
          <p:nvPr/>
        </p:nvSpPr>
        <p:spPr>
          <a:xfrm>
            <a:off x="6837480" y="5429880"/>
            <a:ext cx="899280" cy="77508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CustomShape 4"/>
          <p:cNvSpPr/>
          <p:nvPr/>
        </p:nvSpPr>
        <p:spPr>
          <a:xfrm>
            <a:off x="6150600" y="5817960"/>
            <a:ext cx="899280" cy="77508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5"/>
          <p:cNvSpPr/>
          <p:nvPr/>
        </p:nvSpPr>
        <p:spPr>
          <a:xfrm>
            <a:off x="7552080" y="5041800"/>
            <a:ext cx="899280" cy="77508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17" name="Table 6"/>
          <p:cNvGraphicFramePr/>
          <p:nvPr/>
        </p:nvGraphicFramePr>
        <p:xfrm>
          <a:off x="3002040" y="3221280"/>
          <a:ext cx="4048200" cy="148212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Coordinate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345000 450000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645000 650000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69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845000 750000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418" name="CustomShape 7"/>
          <p:cNvSpPr/>
          <p:nvPr/>
        </p:nvSpPr>
        <p:spPr>
          <a:xfrm>
            <a:off x="3699000" y="2793960"/>
            <a:ext cx="1326600" cy="42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19" name="CustomShape 8"/>
          <p:cNvSpPr/>
          <p:nvPr/>
        </p:nvSpPr>
        <p:spPr>
          <a:xfrm>
            <a:off x="5026320" y="4704840"/>
            <a:ext cx="1810080" cy="72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Join - Point in Polygon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457200" y="1311480"/>
            <a:ext cx="8228520" cy="48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3" name="Picture 7" descr=""/>
          <p:cNvPicPr/>
          <p:nvPr/>
        </p:nvPicPr>
        <p:blipFill>
          <a:blip r:embed="rId1"/>
          <a:stretch/>
        </p:blipFill>
        <p:spPr>
          <a:xfrm>
            <a:off x="2482560" y="2845440"/>
            <a:ext cx="6450480" cy="3872520"/>
          </a:xfrm>
          <a:prstGeom prst="rect">
            <a:avLst/>
          </a:prstGeom>
          <a:ln>
            <a:noFill/>
          </a:ln>
        </p:spPr>
      </p:pic>
      <p:pic>
        <p:nvPicPr>
          <p:cNvPr id="424" name="Picture 1" descr=""/>
          <p:cNvPicPr/>
          <p:nvPr/>
        </p:nvPicPr>
        <p:blipFill>
          <a:blip r:embed="rId2"/>
          <a:stretch/>
        </p:blipFill>
        <p:spPr>
          <a:xfrm>
            <a:off x="52920" y="1071360"/>
            <a:ext cx="3800160" cy="3782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7" dur="indefinite" restart="never" nodeType="tmRoot">
          <p:childTnLst>
            <p:seq>
              <p:cTn id="1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 of the day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457200" y="1417680"/>
            <a:ext cx="8228520" cy="530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9:45 - 10:05am – Spatial data &amp; EDA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10:05 - 10:45am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P.1 Recap RStudio Maps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10:45 - 11:15am –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11:15 - 12:30pm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P.2 Spatial Analysis GeoDa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12:30 - 1:30pm – Lunch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1:30 - 1:45pm – Spatial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1:45 - 3:00pm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P.3 Buffers / Intersections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3:00 - 3:15pm – Tea/Coffee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3:15 - 4pm/4:30pm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P.4 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Linked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Usually Attribute Joins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Name &gt; Postcode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Name &gt; Address &gt; Postcode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Name &gt; Address &gt; Postcode &gt; IMD deprivation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27" name="Table 3"/>
          <p:cNvGraphicFramePr/>
          <p:nvPr/>
        </p:nvGraphicFramePr>
        <p:xfrm>
          <a:off x="155520" y="2314440"/>
          <a:ext cx="4523760" cy="1655640"/>
        </p:xfrm>
        <a:graphic>
          <a:graphicData uri="http://schemas.openxmlformats.org/drawingml/2006/table">
            <a:tbl>
              <a:tblPr/>
              <a:tblGrid>
                <a:gridCol w="1484280"/>
                <a:gridCol w="1674360"/>
                <a:gridCol w="1365480"/>
              </a:tblGrid>
              <a:tr h="355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Address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 The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 High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604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 Falmouth Road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8" name="Table 4"/>
          <p:cNvGraphicFramePr/>
          <p:nvPr/>
        </p:nvGraphicFramePr>
        <p:xfrm>
          <a:off x="4981680" y="2533680"/>
          <a:ext cx="4048200" cy="148212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Coordinate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345000 450000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645000 650000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69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845000 750000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Linked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Name | Address | Medical Data | IMD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Confidential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Perhaps only interested in medial data and IMD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But need to go through Name and Address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1" dur="indefinite" restart="never" nodeType="tmRoot">
          <p:childTnLst>
            <p:seq>
              <p:cTn id="1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1" name="Table 1"/>
          <p:cNvGraphicFramePr/>
          <p:nvPr/>
        </p:nvGraphicFramePr>
        <p:xfrm>
          <a:off x="285120" y="165240"/>
          <a:ext cx="4523760" cy="1655640"/>
        </p:xfrm>
        <a:graphic>
          <a:graphicData uri="http://schemas.openxmlformats.org/drawingml/2006/table">
            <a:tbl>
              <a:tblPr/>
              <a:tblGrid>
                <a:gridCol w="1484280"/>
                <a:gridCol w="1674360"/>
                <a:gridCol w="1365480"/>
              </a:tblGrid>
              <a:tr h="355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Address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 The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 High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604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 Falmouth Road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2" name="Table 2"/>
          <p:cNvGraphicFramePr/>
          <p:nvPr/>
        </p:nvGraphicFramePr>
        <p:xfrm>
          <a:off x="285120" y="3159360"/>
          <a:ext cx="4048200" cy="148212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Medical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Heart Disease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Stroke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69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Tooth Ache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3" name="Table 3"/>
          <p:cNvGraphicFramePr/>
          <p:nvPr/>
        </p:nvGraphicFramePr>
        <p:xfrm>
          <a:off x="4948200" y="4642920"/>
          <a:ext cx="4048200" cy="148212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Coordinate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345000 450000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645000 650000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69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845000 750000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4" name="Table 4"/>
          <p:cNvGraphicFramePr/>
          <p:nvPr/>
        </p:nvGraphicFramePr>
        <p:xfrm>
          <a:off x="4809240" y="2417760"/>
          <a:ext cx="4048200" cy="148212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69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73" dur="indefinite" restart="never" nodeType="tmRoot">
          <p:childTnLst>
            <p:seq>
              <p:cTn id="1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5" name="Table 1"/>
          <p:cNvGraphicFramePr/>
          <p:nvPr/>
        </p:nvGraphicFramePr>
        <p:xfrm>
          <a:off x="285120" y="165240"/>
          <a:ext cx="4523760" cy="1655640"/>
        </p:xfrm>
        <a:graphic>
          <a:graphicData uri="http://schemas.openxmlformats.org/drawingml/2006/table">
            <a:tbl>
              <a:tblPr/>
              <a:tblGrid>
                <a:gridCol w="1484280"/>
                <a:gridCol w="1674360"/>
                <a:gridCol w="1365480"/>
              </a:tblGrid>
              <a:tr h="355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Address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 The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 High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604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 Falmouth Road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6" name="Table 2"/>
          <p:cNvGraphicFramePr/>
          <p:nvPr/>
        </p:nvGraphicFramePr>
        <p:xfrm>
          <a:off x="285120" y="3159360"/>
          <a:ext cx="4048200" cy="148212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Medical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Heart Disease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Stroke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69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Migraine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7" name="Table 3"/>
          <p:cNvGraphicFramePr/>
          <p:nvPr/>
        </p:nvGraphicFramePr>
        <p:xfrm>
          <a:off x="5095080" y="2227320"/>
          <a:ext cx="4048200" cy="148212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Coordinate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345000 450000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645000 650000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69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845000 750000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8" name="Table 4"/>
          <p:cNvGraphicFramePr/>
          <p:nvPr/>
        </p:nvGraphicFramePr>
        <p:xfrm>
          <a:off x="5086800" y="4688280"/>
          <a:ext cx="4048200" cy="148212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Shapefile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6972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439" name="CustomShape 5"/>
          <p:cNvSpPr/>
          <p:nvPr/>
        </p:nvSpPr>
        <p:spPr>
          <a:xfrm>
            <a:off x="2547360" y="1917720"/>
            <a:ext cx="4571280" cy="30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0" name="CustomShape 6"/>
          <p:cNvSpPr/>
          <p:nvPr/>
        </p:nvSpPr>
        <p:spPr>
          <a:xfrm flipH="1">
            <a:off x="7110360" y="3710520"/>
            <a:ext cx="7200" cy="97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1" name="CustomShape 7"/>
          <p:cNvSpPr/>
          <p:nvPr/>
        </p:nvSpPr>
        <p:spPr>
          <a:xfrm flipH="1">
            <a:off x="2307960" y="1917720"/>
            <a:ext cx="236520" cy="124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graphicFrame>
        <p:nvGraphicFramePr>
          <p:cNvPr id="442" name="Table 8"/>
          <p:cNvGraphicFramePr/>
          <p:nvPr/>
        </p:nvGraphicFramePr>
        <p:xfrm>
          <a:off x="285120" y="5169240"/>
          <a:ext cx="4048200" cy="1482120"/>
        </p:xfrm>
        <a:graphic>
          <a:graphicData uri="http://schemas.openxmlformats.org/drawingml/2006/table">
            <a:tbl>
              <a:tblPr/>
              <a:tblGrid>
                <a:gridCol w="2064240"/>
                <a:gridCol w="198432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Medical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IMD (Average)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Heart Disease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3.44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Stroke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6.55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69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Migraine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443" name="CustomShape 9"/>
          <p:cNvSpPr/>
          <p:nvPr/>
        </p:nvSpPr>
        <p:spPr>
          <a:xfrm>
            <a:off x="2309400" y="4642920"/>
            <a:ext cx="360" cy="52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4" name="CustomShape 10"/>
          <p:cNvSpPr/>
          <p:nvPr/>
        </p:nvSpPr>
        <p:spPr>
          <a:xfrm flipV="1" rot="10800000">
            <a:off x="16738560" y="7611840"/>
            <a:ext cx="4808880" cy="479880"/>
          </a:xfrm>
          <a:prstGeom prst="bentConnector4">
            <a:avLst>
              <a:gd name="adj1" fmla="val 50079"/>
              <a:gd name="adj2" fmla="val 127723"/>
            </a:avLst>
          </a:pr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5" name="CustomShape 11"/>
          <p:cNvSpPr/>
          <p:nvPr/>
        </p:nvSpPr>
        <p:spPr>
          <a:xfrm flipH="1">
            <a:off x="4332960" y="5429520"/>
            <a:ext cx="752760" cy="480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175" dur="indefinite" restart="never" nodeType="tmRoot">
          <p:childTnLst>
            <p:seq>
              <p:cTn id="1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Linked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2"/>
          <p:cNvSpPr/>
          <p:nvPr/>
        </p:nvSpPr>
        <p:spPr>
          <a:xfrm>
            <a:off x="457200" y="1600200"/>
            <a:ext cx="463680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mix of attribute and spatial joins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Common in linked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48" name="Table 3"/>
          <p:cNvGraphicFramePr/>
          <p:nvPr/>
        </p:nvGraphicFramePr>
        <p:xfrm>
          <a:off x="5095080" y="1475280"/>
          <a:ext cx="4048200" cy="1482120"/>
        </p:xfrm>
        <a:graphic>
          <a:graphicData uri="http://schemas.openxmlformats.org/drawingml/2006/table">
            <a:tbl>
              <a:tblPr/>
              <a:tblGrid>
                <a:gridCol w="2064240"/>
                <a:gridCol w="198432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Medical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IMD (Average)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Heart Disease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3.44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Stroke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6.55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69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Migraine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77" dur="indefinite" restart="never" nodeType="tmRoot">
          <p:childTnLst>
            <p:seq>
              <p:cTn id="1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Linked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457200" y="1600200"/>
            <a:ext cx="463680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mix of attribute and spatial joins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Common in linked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 aside – Two types of “Linked Data”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Joined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Semantic web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51" name="Table 3"/>
          <p:cNvGraphicFramePr/>
          <p:nvPr/>
        </p:nvGraphicFramePr>
        <p:xfrm>
          <a:off x="5095080" y="1475280"/>
          <a:ext cx="4048200" cy="1482120"/>
        </p:xfrm>
        <a:graphic>
          <a:graphicData uri="http://schemas.openxmlformats.org/drawingml/2006/table">
            <a:tbl>
              <a:tblPr/>
              <a:tblGrid>
                <a:gridCol w="2064240"/>
                <a:gridCol w="198432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Medical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IMD (Average)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Heart Disease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3.44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Stroke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6.55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69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Tooth Ache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452" name="CustomShape 4"/>
          <p:cNvSpPr/>
          <p:nvPr/>
        </p:nvSpPr>
        <p:spPr>
          <a:xfrm>
            <a:off x="4474080" y="6126120"/>
            <a:ext cx="3536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http://data.ordnancesurvey.co.uk/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3" name="Picture 5" descr=""/>
          <p:cNvPicPr/>
          <p:nvPr/>
        </p:nvPicPr>
        <p:blipFill>
          <a:blip r:embed="rId1"/>
          <a:stretch/>
        </p:blipFill>
        <p:spPr>
          <a:xfrm>
            <a:off x="5095080" y="3429000"/>
            <a:ext cx="3938400" cy="1189440"/>
          </a:xfrm>
          <a:prstGeom prst="rect">
            <a:avLst/>
          </a:prstGeom>
          <a:ln>
            <a:noFill/>
          </a:ln>
        </p:spPr>
      </p:pic>
      <p:pic>
        <p:nvPicPr>
          <p:cNvPr id="454" name="Picture 6" descr=""/>
          <p:cNvPicPr/>
          <p:nvPr/>
        </p:nvPicPr>
        <p:blipFill>
          <a:blip r:embed="rId2"/>
          <a:stretch/>
        </p:blipFill>
        <p:spPr>
          <a:xfrm>
            <a:off x="5042880" y="4746600"/>
            <a:ext cx="4005000" cy="125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9" dur="indefinite" restart="never" nodeType="tmRoot">
          <p:childTnLst>
            <p:seq>
              <p:cTn id="1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Getting Data In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6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Getting spatial data in is one of the key elements of any GIS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Joining (Attribute &amp; Spatial)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Linked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Once you have the data in, we need to do something with it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Answering the question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7" name="Picture 7" descr=""/>
          <p:cNvPicPr/>
          <p:nvPr/>
        </p:nvPicPr>
        <p:blipFill>
          <a:blip r:embed="rId1"/>
          <a:srcRect l="0" t="20214" r="58670" b="42658"/>
          <a:stretch/>
        </p:blipFill>
        <p:spPr>
          <a:xfrm>
            <a:off x="5936040" y="4730760"/>
            <a:ext cx="2318040" cy="163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1" dur="indefinite" restart="never" nodeType="tmRoot">
          <p:childTnLst>
            <p:seq>
              <p:cTn id="1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Deprivation &amp; Transport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(Affordable) public transport can help with deprivation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benefits of providing new public transport in deprived areas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https://www.jrf.org.uk/report/benefits-providing-new-public-transport-deprived-areas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Transport and Poverty: A Review of the Evidence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https://www.ucl.ac.uk/transport-institute/pdfs/transport-poverty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83" dur="indefinite" restart="never" nodeType="tmRoot">
          <p:childTnLst>
            <p:seq>
              <p:cTn id="1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Deprivation &amp; Transport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will be looking at Metrolink tram in Greater Manchester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But principles can easily be applied to any other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 you go through the practical: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might these concepts be applied to your data?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other spatial analysis techniques might be useful?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85" dur="indefinite" restart="never" nodeType="tmRoot">
          <p:childTnLst>
            <p:seq>
              <p:cTn id="1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IMD – Index of Multiple Deprivation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369000" y="6429600"/>
            <a:ext cx="8316720" cy="4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https://www.gov.uk/government/statistics/english-indices-of-deprivation-2015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5" name="Picture 2" descr=""/>
          <p:cNvPicPr/>
          <p:nvPr/>
        </p:nvPicPr>
        <p:blipFill>
          <a:blip r:embed="rId1"/>
          <a:stretch/>
        </p:blipFill>
        <p:spPr>
          <a:xfrm>
            <a:off x="872280" y="950400"/>
            <a:ext cx="7287480" cy="5397840"/>
          </a:xfrm>
          <a:prstGeom prst="rect">
            <a:avLst/>
          </a:prstGeom>
          <a:ln>
            <a:noFill/>
          </a:ln>
        </p:spPr>
      </p:pic>
      <p:sp>
        <p:nvSpPr>
          <p:cNvPr id="466" name="CustomShape 4"/>
          <p:cNvSpPr/>
          <p:nvPr/>
        </p:nvSpPr>
        <p:spPr>
          <a:xfrm>
            <a:off x="882000" y="1433880"/>
            <a:ext cx="1575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Highest score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CustomShape 5"/>
          <p:cNvSpPr/>
          <p:nvPr/>
        </p:nvSpPr>
        <p:spPr>
          <a:xfrm>
            <a:off x="6577200" y="1351080"/>
            <a:ext cx="1519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Lowest score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87" dur="indefinite" restart="never" nodeType="tmRoot">
          <p:childTnLst>
            <p:seq>
              <p:cTn id="1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 of the day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457200" y="1417680"/>
            <a:ext cx="8228520" cy="530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10:15am – 10:30am – Spatial data &amp; EDA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10:30am – 11:00am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 Recap RStudio Maps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11:00am – 11:30am –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11:30am – 12:30pm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 Spatial Analysis GeoDa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12:30pm 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1:30pm – Lunch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1:30pm – 1:45pm – Spatial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1:45pm – 3:00pm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 Buffers / Intersections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3:00pm </a:t>
            </a: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3:15pm – Tea/Coffee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3:15pm – 4pm/4:30pm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4. 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457200" y="1311480"/>
            <a:ext cx="8228520" cy="48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 will be using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Point in Polygon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Buffers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Overlay &amp; Averages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89" dur="indefinite" restart="never" nodeType="tmRoot">
          <p:childTnLst>
            <p:seq>
              <p:cTn id="1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Buffers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2" name="CustomShape 2"/>
          <p:cNvSpPr/>
          <p:nvPr/>
        </p:nvSpPr>
        <p:spPr>
          <a:xfrm>
            <a:off x="457200" y="1311480"/>
            <a:ext cx="8228520" cy="48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4" name="Picture 1" descr=""/>
          <p:cNvPicPr/>
          <p:nvPr/>
        </p:nvPicPr>
        <p:blipFill>
          <a:blip r:embed="rId1"/>
          <a:stretch/>
        </p:blipFill>
        <p:spPr>
          <a:xfrm>
            <a:off x="711360" y="1137600"/>
            <a:ext cx="3611520" cy="3753360"/>
          </a:xfrm>
          <a:prstGeom prst="rect">
            <a:avLst/>
          </a:prstGeom>
          <a:ln>
            <a:noFill/>
          </a:ln>
        </p:spPr>
      </p:pic>
      <p:pic>
        <p:nvPicPr>
          <p:cNvPr id="475" name="Picture 2" descr=""/>
          <p:cNvPicPr/>
          <p:nvPr/>
        </p:nvPicPr>
        <p:blipFill>
          <a:blip r:embed="rId2"/>
          <a:stretch/>
        </p:blipFill>
        <p:spPr>
          <a:xfrm>
            <a:off x="4893840" y="2241720"/>
            <a:ext cx="3669120" cy="3742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1" dur="indefinite" restart="never" nodeType="tmRoot">
          <p:childTnLst>
            <p:seq>
              <p:cTn id="1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Buffers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8" name="Picture 3" descr=""/>
          <p:cNvPicPr/>
          <p:nvPr/>
        </p:nvPicPr>
        <p:blipFill>
          <a:blip r:embed="rId1"/>
          <a:stretch/>
        </p:blipFill>
        <p:spPr>
          <a:xfrm>
            <a:off x="16560" y="1066680"/>
            <a:ext cx="4540680" cy="5790240"/>
          </a:xfrm>
          <a:prstGeom prst="rect">
            <a:avLst/>
          </a:prstGeom>
          <a:ln>
            <a:noFill/>
          </a:ln>
        </p:spPr>
      </p:pic>
      <p:pic>
        <p:nvPicPr>
          <p:cNvPr id="479" name="Picture 4" descr=""/>
          <p:cNvPicPr/>
          <p:nvPr/>
        </p:nvPicPr>
        <p:blipFill>
          <a:blip r:embed="rId2"/>
          <a:stretch/>
        </p:blipFill>
        <p:spPr>
          <a:xfrm>
            <a:off x="4191120" y="1066680"/>
            <a:ext cx="4951800" cy="579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3" dur="indefinite" restart="never" nodeType="tmRoot">
          <p:childTnLst>
            <p:seq>
              <p:cTn id="1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Point in Polygon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457200" y="1311480"/>
            <a:ext cx="8228520" cy="48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3" name="Picture 7" descr=""/>
          <p:cNvPicPr/>
          <p:nvPr/>
        </p:nvPicPr>
        <p:blipFill>
          <a:blip r:embed="rId1"/>
          <a:stretch/>
        </p:blipFill>
        <p:spPr>
          <a:xfrm>
            <a:off x="2482560" y="2845440"/>
            <a:ext cx="6450480" cy="3872520"/>
          </a:xfrm>
          <a:prstGeom prst="rect">
            <a:avLst/>
          </a:prstGeom>
          <a:ln>
            <a:noFill/>
          </a:ln>
        </p:spPr>
      </p:pic>
      <p:pic>
        <p:nvPicPr>
          <p:cNvPr id="484" name="Picture 1" descr=""/>
          <p:cNvPicPr/>
          <p:nvPr/>
        </p:nvPicPr>
        <p:blipFill>
          <a:blip r:embed="rId2"/>
          <a:stretch/>
        </p:blipFill>
        <p:spPr>
          <a:xfrm>
            <a:off x="52920" y="1071360"/>
            <a:ext cx="3800160" cy="3782880"/>
          </a:xfrm>
          <a:prstGeom prst="rect">
            <a:avLst/>
          </a:prstGeom>
          <a:ln>
            <a:noFill/>
          </a:ln>
        </p:spPr>
      </p:pic>
      <p:sp>
        <p:nvSpPr>
          <p:cNvPr id="485" name="CustomShape 4"/>
          <p:cNvSpPr/>
          <p:nvPr/>
        </p:nvSpPr>
        <p:spPr>
          <a:xfrm>
            <a:off x="4125240" y="1506240"/>
            <a:ext cx="4267800" cy="3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Converting LSOA polygons to points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5" dur="indefinite" restart="never" nodeType="tmRoot">
          <p:childTnLst>
            <p:seq>
              <p:cTn id="1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CustomShape 2"/>
          <p:cNvSpPr/>
          <p:nvPr/>
        </p:nvSpPr>
        <p:spPr>
          <a:xfrm>
            <a:off x="457200" y="99216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Make code easier to use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Have used many already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Any code can be made a function (maps)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8" name="Picture 455" descr=""/>
          <p:cNvPicPr/>
          <p:nvPr/>
        </p:nvPicPr>
        <p:blipFill>
          <a:blip r:embed="rId1"/>
          <a:stretch/>
        </p:blipFill>
        <p:spPr>
          <a:xfrm>
            <a:off x="87840" y="2808000"/>
            <a:ext cx="8839800" cy="331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7" dur="indefinite" restart="never" nodeType="tmRoot">
          <p:childTnLst>
            <p:seq>
              <p:cTn id="1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File Formats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2"/>
          <p:cNvSpPr/>
          <p:nvPr/>
        </p:nvSpPr>
        <p:spPr>
          <a:xfrm>
            <a:off x="457200" y="99216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Currently been using Shapefiles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They are just one of many formats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Tram line data is in GeoJSON: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Open in Notepad if you are interested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1" name="Picture 5" descr=""/>
          <p:cNvPicPr/>
          <p:nvPr/>
        </p:nvPicPr>
        <p:blipFill>
          <a:blip r:embed="rId1"/>
          <a:stretch/>
        </p:blipFill>
        <p:spPr>
          <a:xfrm>
            <a:off x="457200" y="2547360"/>
            <a:ext cx="7796880" cy="51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9" dur="indefinite" restart="never" nodeType="tmRoot">
          <p:childTnLst>
            <p:seq>
              <p:cTn id="2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Practical 3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Buffers and Intersections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457200" y="1583640"/>
            <a:ext cx="8228520" cy="45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Load Libraries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Working directory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Tab completion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Things to think about: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is easier / harder in RStudio compared to other software?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other data could we use?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else could we do the analysis?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5" name="Picture 7" descr=""/>
          <p:cNvPicPr/>
          <p:nvPr/>
        </p:nvPicPr>
        <p:blipFill>
          <a:blip r:embed="rId1"/>
          <a:stretch/>
        </p:blipFill>
        <p:spPr>
          <a:xfrm>
            <a:off x="4423320" y="1583640"/>
            <a:ext cx="2526120" cy="913320"/>
          </a:xfrm>
          <a:prstGeom prst="rect">
            <a:avLst/>
          </a:prstGeom>
          <a:ln>
            <a:noFill/>
          </a:ln>
        </p:spPr>
      </p:pic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Tea / Coffee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 of the day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2"/>
          <p:cNvSpPr/>
          <p:nvPr/>
        </p:nvSpPr>
        <p:spPr>
          <a:xfrm>
            <a:off x="457200" y="1417680"/>
            <a:ext cx="8228520" cy="530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9:45 - 10:05am – Spatial data &amp; EDA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10:05 - 10:45am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P.1 RStudio Map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10:45 - 11:15am –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11:15 - 12:30pm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P.2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12:30 - 1:30pm – Lunch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1:30 - 1:45pm – Spatial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1:45 - 3:00pm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P.3 Buffers / Intersections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3:00 - 3:15pm – Tea/Coffee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3:15 - 4pm/4:30pm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P.4 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0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 of the day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CustomShape 2"/>
          <p:cNvSpPr/>
          <p:nvPr/>
        </p:nvSpPr>
        <p:spPr>
          <a:xfrm>
            <a:off x="457200" y="1417680"/>
            <a:ext cx="8228520" cy="530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10:15am – 10:30am – Spatial data &amp; EDA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10:30am – 11:00am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 Recap RStudio Maps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11:00am – 11:30am –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11:30am – 12:30pm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 Spatial Analysis GeoDa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12:30pm </a:t>
            </a: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1:30pm – Lunch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1:30pm – 1:45pm – Spatial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1:45pm – 3:00pm – 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 Buffers / Intersections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3:00pm </a:t>
            </a:r>
            <a:r>
              <a:rPr b="0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</a:t>
            </a:r>
            <a:r>
              <a:rPr b="0" i="1" lang="en-GB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3:15pm – Tea/Coffee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3:15pm – 4pm/4:30pm – </a:t>
            </a:r>
            <a:r>
              <a:rPr b="0" i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4. 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Exploratory Data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457200" y="1311480"/>
            <a:ext cx="8228520" cy="48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First, a step back: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Analysis that is Exploratory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formal hypothesis testing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Playing with and exploring the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Usually start with descriptive statistics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Mean, St Dev, etc.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Usually first step to develop formal hypothesis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2"/>
          <p:cNvSpPr/>
          <p:nvPr/>
        </p:nvSpPr>
        <p:spPr>
          <a:xfrm>
            <a:off x="457200" y="99216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Make code easier to use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Have used many already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Any code can be made a function (maps)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6" name="Picture 455" descr=""/>
          <p:cNvPicPr/>
          <p:nvPr/>
        </p:nvPicPr>
        <p:blipFill>
          <a:blip r:embed="rId1"/>
          <a:stretch/>
        </p:blipFill>
        <p:spPr>
          <a:xfrm>
            <a:off x="87840" y="2808000"/>
            <a:ext cx="8839800" cy="331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1" dur="indefinite" restart="never" nodeType="tmRoot">
          <p:childTnLst>
            <p:seq>
              <p:cTn id="2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Practical 4: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Regression / Own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8" name="CustomShape 2"/>
          <p:cNvSpPr/>
          <p:nvPr/>
        </p:nvSpPr>
        <p:spPr>
          <a:xfrm>
            <a:off x="457200" y="1717200"/>
            <a:ext cx="8228520" cy="440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Brief overview of Regression in GeoDa &amp; 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Feel free to experiment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try some of the techniques we’ve discussed on your own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Feedback is really important for me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have you got from the course?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CustomShape 2"/>
          <p:cNvSpPr/>
          <p:nvPr/>
        </p:nvSpPr>
        <p:spPr>
          <a:xfrm>
            <a:off x="457200" y="1311480"/>
            <a:ext cx="8228520" cy="457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a range of GIS software to perform a range of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RStudio and GeoDa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Develop your confidence in using RStudio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handling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Scripts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Functions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2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Course Outline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4" name="CustomShape 2"/>
          <p:cNvSpPr/>
          <p:nvPr/>
        </p:nvSpPr>
        <p:spPr>
          <a:xfrm>
            <a:off x="457200" y="1311480"/>
            <a:ext cx="8228520" cy="48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Analysis &amp; Decision Making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Autocorrelation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Clustering, Regression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RStudio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Buffers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Overlays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GeoDa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Autocorrelation / Clustering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Pros and Cons - 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457200" y="1239120"/>
            <a:ext cx="8228520" cy="488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2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 scriptable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 easily repeatable (change buffer)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 custom analysis (&amp; functions)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steeper learning curve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analysis gets very complex very quickly (poly in poly overlay)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8" name="Picture 5" descr=""/>
          <p:cNvPicPr/>
          <p:nvPr/>
        </p:nvPicPr>
        <p:blipFill>
          <a:blip r:embed="rId1"/>
          <a:stretch/>
        </p:blipFill>
        <p:spPr>
          <a:xfrm>
            <a:off x="6972120" y="1433160"/>
            <a:ext cx="1540440" cy="1163880"/>
          </a:xfrm>
          <a:prstGeom prst="rect">
            <a:avLst/>
          </a:prstGeom>
          <a:ln>
            <a:noFill/>
          </a:ln>
        </p:spPr>
      </p:pic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References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0" name="CustomShape 2"/>
          <p:cNvSpPr/>
          <p:nvPr/>
        </p:nvSpPr>
        <p:spPr>
          <a:xfrm>
            <a:off x="457200" y="1311480"/>
            <a:ext cx="8228520" cy="48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Agnew, (2005) Sovereignty regimes: Territoriality and state authority in contemporary world politics, Annals of the Association of American Geographers, 437-461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Anselin, (1988) Spatial Econometrics: Methods and Models, vol.4. Studies in Operational Regional Science. Dordrecht: Springer Netherlands. </a:t>
            </a:r>
            <a:r>
              <a:rPr b="0" lang="en-GB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http://link.springer.com/10.1007/978-94-015-7799-1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Anselin, L. (1995). Local Indicators of Spatial Association - LISA. Geographical Analysis </a:t>
            </a:r>
            <a:r>
              <a:rPr b="0" i="1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27</a:t>
            </a: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93–115.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Brunsdon, C. &amp; Comber L. (2015) An Introduction to R for Spatial Analysis and Mapping, Sage Publishing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Heywood (1998) Introduction to Geographical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Information Systems. New York: Addison Wesley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Longman.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1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2" name="Picture 7" descr=""/>
          <p:cNvPicPr/>
          <p:nvPr/>
        </p:nvPicPr>
        <p:blipFill>
          <a:blip r:embed="rId2"/>
          <a:stretch/>
        </p:blipFill>
        <p:spPr>
          <a:xfrm>
            <a:off x="7366680" y="4470480"/>
            <a:ext cx="1319040" cy="1878120"/>
          </a:xfrm>
          <a:prstGeom prst="rect">
            <a:avLst/>
          </a:prstGeom>
          <a:ln>
            <a:noFill/>
          </a:ln>
        </p:spPr>
      </p:pic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Practical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Feedback is really important for me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email / phone / in person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Certificates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Three levels of data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457200" y="1053720"/>
            <a:ext cx="8228520" cy="45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514440" indent="-513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Numeric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Descriptive Maps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Picture 4" descr=""/>
          <p:cNvPicPr/>
          <p:nvPr/>
        </p:nvPicPr>
        <p:blipFill>
          <a:blip r:embed="rId1"/>
          <a:stretch/>
        </p:blipFill>
        <p:spPr>
          <a:xfrm>
            <a:off x="4955400" y="1007640"/>
            <a:ext cx="3970800" cy="2552400"/>
          </a:xfrm>
          <a:prstGeom prst="rect">
            <a:avLst/>
          </a:prstGeom>
          <a:ln>
            <a:noFill/>
          </a:ln>
        </p:spPr>
      </p:pic>
      <p:sp>
        <p:nvSpPr>
          <p:cNvPr id="223" name="CustomShape 3"/>
          <p:cNvSpPr/>
          <p:nvPr/>
        </p:nvSpPr>
        <p:spPr>
          <a:xfrm>
            <a:off x="4751280" y="3586680"/>
            <a:ext cx="4391640" cy="19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https://en.wikipedia.org/wiki/File:Passenger_numbers_for_London_Airports_in_a_bar_graph.png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5016960" y="3775320"/>
            <a:ext cx="365292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514440" indent="-51336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3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Analytics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8" descr=""/>
          <p:cNvPicPr/>
          <p:nvPr/>
        </p:nvPicPr>
        <p:blipFill>
          <a:blip r:embed="rId2"/>
          <a:srcRect l="1370" t="1026" r="1370" b="11309"/>
          <a:stretch/>
        </p:blipFill>
        <p:spPr>
          <a:xfrm>
            <a:off x="5763600" y="4359960"/>
            <a:ext cx="3162600" cy="243180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226" name="Picture 6" descr=""/>
          <p:cNvPicPr/>
          <p:nvPr/>
        </p:nvPicPr>
        <p:blipFill>
          <a:blip r:embed="rId3"/>
          <a:stretch/>
        </p:blipFill>
        <p:spPr>
          <a:xfrm>
            <a:off x="159840" y="2270520"/>
            <a:ext cx="4590360" cy="3038760"/>
          </a:xfrm>
          <a:prstGeom prst="rect">
            <a:avLst/>
          </a:prstGeom>
          <a:ln>
            <a:noFill/>
          </a:ln>
        </p:spPr>
      </p:pic>
      <p:pic>
        <p:nvPicPr>
          <p:cNvPr id="227" name="Picture 10" descr=""/>
          <p:cNvPicPr/>
          <p:nvPr/>
        </p:nvPicPr>
        <p:blipFill>
          <a:blip r:embed="rId4"/>
          <a:stretch/>
        </p:blipFill>
        <p:spPr>
          <a:xfrm>
            <a:off x="372960" y="5200560"/>
            <a:ext cx="3471480" cy="1656360"/>
          </a:xfrm>
          <a:prstGeom prst="rect">
            <a:avLst/>
          </a:prstGeom>
          <a:ln>
            <a:noFill/>
          </a:ln>
        </p:spPr>
      </p:pic>
      <p:pic>
        <p:nvPicPr>
          <p:cNvPr id="228" name="Picture 9" descr=""/>
          <p:cNvPicPr/>
          <p:nvPr/>
        </p:nvPicPr>
        <p:blipFill>
          <a:blip r:embed="rId5"/>
          <a:srcRect l="803" t="0" r="918" b="10593"/>
          <a:stretch/>
        </p:blipFill>
        <p:spPr>
          <a:xfrm>
            <a:off x="4012920" y="4359960"/>
            <a:ext cx="3259440" cy="238896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21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21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1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21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Map Making &amp; RStudio Recap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457200" y="1311480"/>
            <a:ext cx="8228520" cy="48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Previously / yesterday: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is GIS / spatial data?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is selecting classes important?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RStudio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Read CSV / shapefiles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Manage 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Loops &amp; Scripts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Libraries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(Spatial) Data Structure in 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Will do a quick recap of RStudio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6436080" y="6349680"/>
            <a:ext cx="1836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18074</TotalTime>
  <Application>LibreOffice/5.1.6.2$Windows_x86 LibreOffice_project/07ac168c60a517dba0f0d7bc7540f5afa45f0909</Application>
  <Words>3707</Words>
  <Paragraphs>821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2014-07-02T09:19:05Z</dcterms:created>
  <dc:creator>Nick Bearman</dc:creator>
  <dc:description/>
  <dc:language>en-GB</dc:language>
  <cp:lastModifiedBy>Nick Bearman</cp:lastModifiedBy>
  <cp:lastPrinted>2016-11-03T08:51:32Z</cp:lastPrinted>
  <dcterms:modified xsi:type="dcterms:W3CDTF">2017-02-17T12:47:35Z</dcterms:modified>
  <cp:revision>264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5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22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76</vt:i4>
  </property>
</Properties>
</file>